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2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jpeg" Type="http://schemas.openxmlformats.org/officeDocument/2006/relationships/image"/><Relationship Id="rId9"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607952"/>
            <a:ext cx="2993353" cy="870896"/>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461777" y="7605853"/>
            <a:ext cx="1652447" cy="165244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8" id="8"/>
          <p:cNvGrpSpPr/>
          <p:nvPr/>
        </p:nvGrpSpPr>
        <p:grpSpPr>
          <a:xfrm rot="0">
            <a:off x="10794148" y="3054715"/>
            <a:ext cx="4177570" cy="417757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0" id="10"/>
          <p:cNvSpPr txBox="true"/>
          <p:nvPr/>
        </p:nvSpPr>
        <p:spPr>
          <a:xfrm rot="0">
            <a:off x="1769807" y="877772"/>
            <a:ext cx="4818941" cy="559857"/>
          </a:xfrm>
          <a:prstGeom prst="rect">
            <a:avLst/>
          </a:prstGeom>
        </p:spPr>
        <p:txBody>
          <a:bodyPr anchor="t" rtlCol="false" tIns="0" lIns="0" bIns="0" rIns="0">
            <a:spAutoFit/>
          </a:bodyPr>
          <a:lstStyle/>
          <a:p>
            <a:pPr algn="ctr">
              <a:lnSpc>
                <a:spcPts val="2216"/>
              </a:lnSpc>
            </a:pPr>
            <a:r>
              <a:rPr lang="en-US" sz="1583">
                <a:solidFill>
                  <a:srgbClr val="FFFFFF"/>
                </a:solidFill>
                <a:latin typeface="Poppins"/>
              </a:rPr>
              <a:t>GROUP PROJECT</a:t>
            </a:r>
          </a:p>
          <a:p>
            <a:pPr>
              <a:lnSpc>
                <a:spcPts val="2216"/>
              </a:lnSpc>
              <a:spcBef>
                <a:spcPct val="0"/>
              </a:spcBef>
            </a:pPr>
            <a:r>
              <a:rPr lang="en-US" sz="1583">
                <a:solidFill>
                  <a:srgbClr val="FFFFFF"/>
                </a:solidFill>
                <a:latin typeface="Poppins"/>
              </a:rPr>
              <a:t>MAHARISHI INTERNATIONAL UNIVERSITY</a:t>
            </a:r>
          </a:p>
        </p:txBody>
      </p:sp>
      <p:sp>
        <p:nvSpPr>
          <p:cNvPr name="TextBox 11" id="11"/>
          <p:cNvSpPr txBox="true"/>
          <p:nvPr/>
        </p:nvSpPr>
        <p:spPr>
          <a:xfrm rot="0">
            <a:off x="1481817" y="1339372"/>
            <a:ext cx="8729773" cy="3615235"/>
          </a:xfrm>
          <a:prstGeom prst="rect">
            <a:avLst/>
          </a:prstGeom>
        </p:spPr>
        <p:txBody>
          <a:bodyPr anchor="t" rtlCol="false" tIns="0" lIns="0" bIns="0" rIns="0">
            <a:spAutoFit/>
          </a:bodyPr>
          <a:lstStyle/>
          <a:p>
            <a:pPr algn="ctr">
              <a:lnSpc>
                <a:spcPts val="9423"/>
              </a:lnSpc>
              <a:spcBef>
                <a:spcPct val="0"/>
              </a:spcBef>
            </a:pPr>
            <a:r>
              <a:rPr lang="en-US" sz="6730">
                <a:solidFill>
                  <a:srgbClr val="FFFFFF"/>
                </a:solidFill>
                <a:latin typeface="Poppins"/>
              </a:rPr>
              <a:t>BIG DATA TECHNOLOGY FINAL PROJECT</a:t>
            </a:r>
          </a:p>
        </p:txBody>
      </p:sp>
      <p:sp>
        <p:nvSpPr>
          <p:cNvPr name="TextBox 12" id="12"/>
          <p:cNvSpPr txBox="true"/>
          <p:nvPr/>
        </p:nvSpPr>
        <p:spPr>
          <a:xfrm rot="0">
            <a:off x="3613015" y="6207370"/>
            <a:ext cx="5951466" cy="218908"/>
          </a:xfrm>
          <a:prstGeom prst="rect">
            <a:avLst/>
          </a:prstGeom>
        </p:spPr>
        <p:txBody>
          <a:bodyPr anchor="t" rtlCol="false" tIns="0" lIns="0" bIns="0" rIns="0">
            <a:spAutoFit/>
          </a:bodyPr>
          <a:lstStyle/>
          <a:p>
            <a:pPr>
              <a:lnSpc>
                <a:spcPts val="1719"/>
              </a:lnSpc>
              <a:spcBef>
                <a:spcPct val="0"/>
              </a:spcBef>
            </a:pPr>
            <a:r>
              <a:rPr lang="en-US" sz="1227" spc="982">
                <a:solidFill>
                  <a:srgbClr val="FFFFFF"/>
                </a:solidFill>
                <a:latin typeface="Poppins"/>
              </a:rPr>
              <a:t>MIU UNIVERSITY</a:t>
            </a:r>
          </a:p>
        </p:txBody>
      </p:sp>
      <p:sp>
        <p:nvSpPr>
          <p:cNvPr name="Freeform 13" id="1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481817" y="6747869"/>
            <a:ext cx="1080030" cy="10800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1" id="11"/>
          <p:cNvSpPr/>
          <p:nvPr/>
        </p:nvSpPr>
        <p:spPr>
          <a:xfrm flipH="false" flipV="false" rot="0">
            <a:off x="8787947" y="2212068"/>
            <a:ext cx="9287751" cy="4200001"/>
          </a:xfrm>
          <a:custGeom>
            <a:avLst/>
            <a:gdLst/>
            <a:ahLst/>
            <a:cxnLst/>
            <a:rect r="r" b="b" t="t" l="l"/>
            <a:pathLst>
              <a:path h="4200001" w="9287751">
                <a:moveTo>
                  <a:pt x="0" y="0"/>
                </a:moveTo>
                <a:lnTo>
                  <a:pt x="9287751" y="0"/>
                </a:lnTo>
                <a:lnTo>
                  <a:pt x="9287751" y="4200002"/>
                </a:lnTo>
                <a:lnTo>
                  <a:pt x="0" y="4200002"/>
                </a:lnTo>
                <a:lnTo>
                  <a:pt x="0" y="0"/>
                </a:lnTo>
                <a:close/>
              </a:path>
            </a:pathLst>
          </a:custGeom>
          <a:blipFill>
            <a:blip r:embed="rId8"/>
            <a:stretch>
              <a:fillRect l="0" t="-42433" r="-48762" b="-14786"/>
            </a:stretch>
          </a:blipFill>
        </p:spPr>
      </p:sp>
      <p:sp>
        <p:nvSpPr>
          <p:cNvPr name="Freeform 12" id="12"/>
          <p:cNvSpPr/>
          <p:nvPr/>
        </p:nvSpPr>
        <p:spPr>
          <a:xfrm flipH="false" flipV="false" rot="0">
            <a:off x="427911" y="2212068"/>
            <a:ext cx="7713353" cy="4344203"/>
          </a:xfrm>
          <a:custGeom>
            <a:avLst/>
            <a:gdLst/>
            <a:ahLst/>
            <a:cxnLst/>
            <a:rect r="r" b="b" t="t" l="l"/>
            <a:pathLst>
              <a:path h="4344203" w="7713353">
                <a:moveTo>
                  <a:pt x="0" y="0"/>
                </a:moveTo>
                <a:lnTo>
                  <a:pt x="7713353" y="0"/>
                </a:lnTo>
                <a:lnTo>
                  <a:pt x="7713353" y="4344203"/>
                </a:lnTo>
                <a:lnTo>
                  <a:pt x="0" y="4344203"/>
                </a:lnTo>
                <a:lnTo>
                  <a:pt x="0" y="0"/>
                </a:lnTo>
                <a:close/>
              </a:path>
            </a:pathLst>
          </a:custGeom>
          <a:blipFill>
            <a:blip r:embed="rId9"/>
            <a:stretch>
              <a:fillRect l="-12010" t="-1034" r="-16264" b="-62198"/>
            </a:stretch>
          </a:blipFill>
        </p:spPr>
      </p:sp>
      <p:sp>
        <p:nvSpPr>
          <p:cNvPr name="TextBox 13" id="13"/>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TextBox 14" id="14"/>
          <p:cNvSpPr txBox="true"/>
          <p:nvPr/>
        </p:nvSpPr>
        <p:spPr>
          <a:xfrm rot="0">
            <a:off x="1819457" y="6949059"/>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STREAMING WITH SPARK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120625" y="7046201"/>
            <a:ext cx="1080030" cy="10800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1" id="11"/>
          <p:cNvSpPr/>
          <p:nvPr/>
        </p:nvSpPr>
        <p:spPr>
          <a:xfrm flipH="false" flipV="false" rot="0">
            <a:off x="215793" y="2039815"/>
            <a:ext cx="9037728" cy="3103685"/>
          </a:xfrm>
          <a:custGeom>
            <a:avLst/>
            <a:gdLst/>
            <a:ahLst/>
            <a:cxnLst/>
            <a:rect r="r" b="b" t="t" l="l"/>
            <a:pathLst>
              <a:path h="3103685" w="9037728">
                <a:moveTo>
                  <a:pt x="0" y="0"/>
                </a:moveTo>
                <a:lnTo>
                  <a:pt x="9037728" y="0"/>
                </a:lnTo>
                <a:lnTo>
                  <a:pt x="9037728" y="3103685"/>
                </a:lnTo>
                <a:lnTo>
                  <a:pt x="0" y="3103685"/>
                </a:lnTo>
                <a:lnTo>
                  <a:pt x="0" y="0"/>
                </a:lnTo>
                <a:close/>
              </a:path>
            </a:pathLst>
          </a:custGeom>
          <a:blipFill>
            <a:blip r:embed="rId8"/>
            <a:stretch>
              <a:fillRect l="-474" t="0" r="-52154" b="0"/>
            </a:stretch>
          </a:blipFill>
        </p:spPr>
      </p:sp>
      <p:sp>
        <p:nvSpPr>
          <p:cNvPr name="Freeform 12" id="12"/>
          <p:cNvSpPr/>
          <p:nvPr/>
        </p:nvSpPr>
        <p:spPr>
          <a:xfrm flipH="false" flipV="false" rot="0">
            <a:off x="9420193" y="2037679"/>
            <a:ext cx="8488186" cy="5548538"/>
          </a:xfrm>
          <a:custGeom>
            <a:avLst/>
            <a:gdLst/>
            <a:ahLst/>
            <a:cxnLst/>
            <a:rect r="r" b="b" t="t" l="l"/>
            <a:pathLst>
              <a:path h="5548538" w="8488186">
                <a:moveTo>
                  <a:pt x="0" y="0"/>
                </a:moveTo>
                <a:lnTo>
                  <a:pt x="8488186" y="0"/>
                </a:lnTo>
                <a:lnTo>
                  <a:pt x="8488186" y="5548537"/>
                </a:lnTo>
                <a:lnTo>
                  <a:pt x="0" y="5548537"/>
                </a:lnTo>
                <a:lnTo>
                  <a:pt x="0" y="0"/>
                </a:lnTo>
                <a:close/>
              </a:path>
            </a:pathLst>
          </a:custGeom>
          <a:blipFill>
            <a:blip r:embed="rId9"/>
            <a:stretch>
              <a:fillRect l="0" t="0" r="0" b="-26783"/>
            </a:stretch>
          </a:blipFill>
        </p:spPr>
      </p:sp>
      <p:sp>
        <p:nvSpPr>
          <p:cNvPr name="TextBox 13" id="13"/>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TextBox 14" id="14"/>
          <p:cNvSpPr txBox="true"/>
          <p:nvPr/>
        </p:nvSpPr>
        <p:spPr>
          <a:xfrm rot="0">
            <a:off x="1769807" y="7712684"/>
            <a:ext cx="12594373" cy="2134489"/>
          </a:xfrm>
          <a:prstGeom prst="rect">
            <a:avLst/>
          </a:prstGeom>
        </p:spPr>
        <p:txBody>
          <a:bodyPr anchor="t" rtlCol="false" tIns="0" lIns="0" bIns="0" rIns="0">
            <a:spAutoFit/>
          </a:bodyPr>
          <a:lstStyle/>
          <a:p>
            <a:pPr algn="ctr">
              <a:lnSpc>
                <a:spcPts val="4148"/>
              </a:lnSpc>
            </a:pPr>
            <a:r>
              <a:rPr lang="en-US" sz="3400">
                <a:solidFill>
                  <a:srgbClr val="FFFFFF"/>
                </a:solidFill>
                <a:latin typeface="Poppins Bold"/>
              </a:rPr>
              <a:t> REAL-TIME DATA VISUALIZATION  </a:t>
            </a:r>
          </a:p>
          <a:p>
            <a:pPr algn="ctr">
              <a:lnSpc>
                <a:spcPts val="4148"/>
              </a:lnSpc>
            </a:pPr>
            <a:r>
              <a:rPr lang="en-US" sz="3400">
                <a:solidFill>
                  <a:srgbClr val="FFFFFF"/>
                </a:solidFill>
                <a:latin typeface="Poppins Bold"/>
              </a:rPr>
              <a:t>OR</a:t>
            </a:r>
          </a:p>
          <a:p>
            <a:pPr algn="ctr">
              <a:lnSpc>
                <a:spcPts val="4148"/>
              </a:lnSpc>
            </a:pPr>
            <a:r>
              <a:rPr lang="en-US" sz="3400">
                <a:solidFill>
                  <a:srgbClr val="FFFFFF"/>
                </a:solidFill>
                <a:latin typeface="Poppins Bold"/>
              </a:rPr>
              <a:t>PRESENTATION </a:t>
            </a:r>
          </a:p>
          <a:p>
            <a:pPr>
              <a:lnSpc>
                <a:spcPts val="414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575583" y="391107"/>
            <a:ext cx="453117" cy="433691"/>
          </a:xfrm>
          <a:custGeom>
            <a:avLst/>
            <a:gdLst/>
            <a:ahLst/>
            <a:cxnLst/>
            <a:rect r="r" b="b" t="t" l="l"/>
            <a:pathLst>
              <a:path h="433691" w="453117">
                <a:moveTo>
                  <a:pt x="0" y="0"/>
                </a:moveTo>
                <a:lnTo>
                  <a:pt x="453117" y="0"/>
                </a:lnTo>
                <a:lnTo>
                  <a:pt x="453117" y="433691"/>
                </a:lnTo>
                <a:lnTo>
                  <a:pt x="0" y="433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481817" y="6747869"/>
            <a:ext cx="1080030" cy="10800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1" id="11"/>
          <p:cNvSpPr/>
          <p:nvPr/>
        </p:nvSpPr>
        <p:spPr>
          <a:xfrm flipH="false" flipV="false" rot="0">
            <a:off x="2715223" y="925397"/>
            <a:ext cx="15077813" cy="5633433"/>
          </a:xfrm>
          <a:custGeom>
            <a:avLst/>
            <a:gdLst/>
            <a:ahLst/>
            <a:cxnLst/>
            <a:rect r="r" b="b" t="t" l="l"/>
            <a:pathLst>
              <a:path h="5633433" w="15077813">
                <a:moveTo>
                  <a:pt x="0" y="0"/>
                </a:moveTo>
                <a:lnTo>
                  <a:pt x="15077813" y="0"/>
                </a:lnTo>
                <a:lnTo>
                  <a:pt x="15077813" y="5633433"/>
                </a:lnTo>
                <a:lnTo>
                  <a:pt x="0" y="5633433"/>
                </a:lnTo>
                <a:lnTo>
                  <a:pt x="0" y="0"/>
                </a:lnTo>
                <a:close/>
              </a:path>
            </a:pathLst>
          </a:custGeom>
          <a:blipFill>
            <a:blip r:embed="rId8"/>
            <a:stretch>
              <a:fillRect l="0" t="-11777" r="0" b="-25615"/>
            </a:stretch>
          </a:blipFill>
        </p:spPr>
      </p:sp>
      <p:sp>
        <p:nvSpPr>
          <p:cNvPr name="TextBox 12" id="12"/>
          <p:cNvSpPr txBox="true"/>
          <p:nvPr/>
        </p:nvSpPr>
        <p:spPr>
          <a:xfrm rot="0">
            <a:off x="1028700" y="442324"/>
            <a:ext cx="3840154"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3" id="13"/>
          <p:cNvSpPr txBox="true"/>
          <p:nvPr/>
        </p:nvSpPr>
        <p:spPr>
          <a:xfrm rot="0">
            <a:off x="1819457" y="6949059"/>
            <a:ext cx="8136026"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SPARKSTREAM - HBASE</a:t>
            </a:r>
          </a:p>
        </p:txBody>
      </p:sp>
      <p:sp>
        <p:nvSpPr>
          <p:cNvPr name="TextBox 14" id="14"/>
          <p:cNvSpPr txBox="true"/>
          <p:nvPr/>
        </p:nvSpPr>
        <p:spPr>
          <a:xfrm rot="0">
            <a:off x="10190693" y="6968109"/>
            <a:ext cx="6268537" cy="30454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Integrating Apache Spark Streaming with Apache HBase enables real-time data processing and storage capabilities. Spark Streaming allows the processing of live data streams, while HBase serves as a scalable, distributed NoSQL database. By combining these technologies, organizations can analyze and process real-time data streams using Spark Streaming and then store the results in HBase for efficient retrieval and analysis. This integration facilitates seamless handling of large volumes of real-time data, making it ideal for applications requiring instant data processing, analysis, and storage.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481817" y="6747869"/>
            <a:ext cx="1080030" cy="10800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1" id="11"/>
          <p:cNvSpPr/>
          <p:nvPr/>
        </p:nvSpPr>
        <p:spPr>
          <a:xfrm flipH="false" flipV="false" rot="0">
            <a:off x="4959562" y="811855"/>
            <a:ext cx="10462263" cy="5536885"/>
          </a:xfrm>
          <a:custGeom>
            <a:avLst/>
            <a:gdLst/>
            <a:ahLst/>
            <a:cxnLst/>
            <a:rect r="r" b="b" t="t" l="l"/>
            <a:pathLst>
              <a:path h="5536885" w="10462263">
                <a:moveTo>
                  <a:pt x="0" y="0"/>
                </a:moveTo>
                <a:lnTo>
                  <a:pt x="10462263" y="0"/>
                </a:lnTo>
                <a:lnTo>
                  <a:pt x="10462263" y="5536885"/>
                </a:lnTo>
                <a:lnTo>
                  <a:pt x="0" y="5536885"/>
                </a:lnTo>
                <a:lnTo>
                  <a:pt x="0" y="0"/>
                </a:lnTo>
                <a:close/>
              </a:path>
            </a:pathLst>
          </a:custGeom>
          <a:blipFill>
            <a:blip r:embed="rId8"/>
            <a:stretch>
              <a:fillRect l="-3895" t="0" r="-1497" b="-29153"/>
            </a:stretch>
          </a:blipFill>
        </p:spPr>
      </p:sp>
      <p:sp>
        <p:nvSpPr>
          <p:cNvPr name="TextBox 12" id="12"/>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TextBox 13" id="13"/>
          <p:cNvSpPr txBox="true"/>
          <p:nvPr/>
        </p:nvSpPr>
        <p:spPr>
          <a:xfrm rot="0">
            <a:off x="1819457" y="6949059"/>
            <a:ext cx="7576320" cy="1748155"/>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HOW TO RUN THE APPLICATION</a:t>
            </a:r>
          </a:p>
        </p:txBody>
      </p:sp>
      <p:sp>
        <p:nvSpPr>
          <p:cNvPr name="TextBox 14" id="14"/>
          <p:cNvSpPr txBox="true"/>
          <p:nvPr/>
        </p:nvSpPr>
        <p:spPr>
          <a:xfrm rot="0">
            <a:off x="10190693" y="6968109"/>
            <a:ext cx="6268537" cy="1940560"/>
          </a:xfrm>
          <a:prstGeom prst="rect">
            <a:avLst/>
          </a:prstGeom>
        </p:spPr>
        <p:txBody>
          <a:bodyPr anchor="t" rtlCol="false" tIns="0" lIns="0" bIns="0" rIns="0">
            <a:spAutoFit/>
          </a:bodyPr>
          <a:lstStyle/>
          <a:p>
            <a:pPr>
              <a:lnSpc>
                <a:spcPts val="2239"/>
              </a:lnSpc>
            </a:pPr>
          </a:p>
          <a:p>
            <a:pPr>
              <a:lnSpc>
                <a:spcPts val="2239"/>
              </a:lnSpc>
              <a:spcBef>
                <a:spcPct val="0"/>
              </a:spcBef>
            </a:pPr>
            <a:r>
              <a:rPr lang="en-US" sz="1599">
                <a:solidFill>
                  <a:srgbClr val="FFFFFF"/>
                </a:solidFill>
                <a:latin typeface="Poppins"/>
              </a:rPr>
              <a:t>To run the application you have to start all shell scripts and it will stop all the running containers. Then it will start again all the containers in the same network by creating new images(if not available) otherwise it will run the existing ones as docker containers.or you can explicitly run by docker-compose command.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481817" y="6747869"/>
            <a:ext cx="1080030" cy="10800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1" id="11"/>
          <p:cNvSpPr/>
          <p:nvPr/>
        </p:nvSpPr>
        <p:spPr>
          <a:xfrm flipH="false" flipV="false" rot="0">
            <a:off x="1981707" y="1161404"/>
            <a:ext cx="13708378" cy="4963786"/>
          </a:xfrm>
          <a:custGeom>
            <a:avLst/>
            <a:gdLst/>
            <a:ahLst/>
            <a:cxnLst/>
            <a:rect r="r" b="b" t="t" l="l"/>
            <a:pathLst>
              <a:path h="4963786" w="13708378">
                <a:moveTo>
                  <a:pt x="0" y="0"/>
                </a:moveTo>
                <a:lnTo>
                  <a:pt x="13708377" y="0"/>
                </a:lnTo>
                <a:lnTo>
                  <a:pt x="13708377" y="4963786"/>
                </a:lnTo>
                <a:lnTo>
                  <a:pt x="0" y="4963786"/>
                </a:lnTo>
                <a:lnTo>
                  <a:pt x="0" y="0"/>
                </a:lnTo>
                <a:close/>
              </a:path>
            </a:pathLst>
          </a:custGeom>
          <a:blipFill>
            <a:blip r:embed="rId8"/>
            <a:stretch>
              <a:fillRect l="0" t="0" r="0" b="-45103"/>
            </a:stretch>
          </a:blipFill>
        </p:spPr>
      </p:sp>
      <p:sp>
        <p:nvSpPr>
          <p:cNvPr name="TextBox 12" id="12"/>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TextBox 13" id="13"/>
          <p:cNvSpPr txBox="true"/>
          <p:nvPr/>
        </p:nvSpPr>
        <p:spPr>
          <a:xfrm rot="0">
            <a:off x="1819457" y="6949059"/>
            <a:ext cx="7576320" cy="1748155"/>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SAMPLE JAVA CODE HBASE WRITER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481817" y="6747869"/>
            <a:ext cx="1080030" cy="10800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1" id="11"/>
          <p:cNvSpPr/>
          <p:nvPr/>
        </p:nvSpPr>
        <p:spPr>
          <a:xfrm flipH="false" flipV="false" rot="0">
            <a:off x="7478131" y="6058448"/>
            <a:ext cx="8981098" cy="3199852"/>
          </a:xfrm>
          <a:custGeom>
            <a:avLst/>
            <a:gdLst/>
            <a:ahLst/>
            <a:cxnLst/>
            <a:rect r="r" b="b" t="t" l="l"/>
            <a:pathLst>
              <a:path h="3199852" w="8981098">
                <a:moveTo>
                  <a:pt x="0" y="0"/>
                </a:moveTo>
                <a:lnTo>
                  <a:pt x="8981099" y="0"/>
                </a:lnTo>
                <a:lnTo>
                  <a:pt x="8981099" y="3199852"/>
                </a:lnTo>
                <a:lnTo>
                  <a:pt x="0" y="3199852"/>
                </a:lnTo>
                <a:lnTo>
                  <a:pt x="0" y="0"/>
                </a:lnTo>
                <a:close/>
              </a:path>
            </a:pathLst>
          </a:custGeom>
          <a:blipFill>
            <a:blip r:embed="rId8"/>
            <a:stretch>
              <a:fillRect l="-25572" t="-41014" r="0" b="-87929"/>
            </a:stretch>
          </a:blipFill>
        </p:spPr>
      </p:sp>
      <p:sp>
        <p:nvSpPr>
          <p:cNvPr name="TextBox 12" id="12"/>
          <p:cNvSpPr txBox="true"/>
          <p:nvPr/>
        </p:nvSpPr>
        <p:spPr>
          <a:xfrm rot="0">
            <a:off x="1769807" y="877772"/>
            <a:ext cx="4284059"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3" id="13"/>
          <p:cNvSpPr txBox="true"/>
          <p:nvPr/>
        </p:nvSpPr>
        <p:spPr>
          <a:xfrm rot="0">
            <a:off x="1819457" y="6949059"/>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SPARKSQL COMMANDS</a:t>
            </a:r>
          </a:p>
        </p:txBody>
      </p:sp>
      <p:sp>
        <p:nvSpPr>
          <p:cNvPr name="TextBox 14" id="14"/>
          <p:cNvSpPr txBox="true"/>
          <p:nvPr/>
        </p:nvSpPr>
        <p:spPr>
          <a:xfrm rot="0">
            <a:off x="3678164" y="1197920"/>
            <a:ext cx="11828659" cy="4534542"/>
          </a:xfrm>
          <a:prstGeom prst="rect">
            <a:avLst/>
          </a:prstGeom>
        </p:spPr>
        <p:txBody>
          <a:bodyPr anchor="t" rtlCol="false" tIns="0" lIns="0" bIns="0" rIns="0">
            <a:spAutoFit/>
          </a:bodyPr>
          <a:lstStyle/>
          <a:p>
            <a:pPr>
              <a:lnSpc>
                <a:spcPts val="2589"/>
              </a:lnSpc>
            </a:pPr>
            <a:r>
              <a:rPr lang="en-US" sz="1849">
                <a:solidFill>
                  <a:srgbClr val="FFFFFF"/>
                </a:solidFill>
                <a:latin typeface="Poppins"/>
              </a:rPr>
              <a:t>sudo cp /etc/hive/conf/hive-site.xml /usr/lib/spark/conf/ </a:t>
            </a:r>
          </a:p>
          <a:p>
            <a:pPr>
              <a:lnSpc>
                <a:spcPts val="2589"/>
              </a:lnSpc>
            </a:pPr>
          </a:p>
          <a:p>
            <a:pPr>
              <a:lnSpc>
                <a:spcPts val="2589"/>
              </a:lnSpc>
            </a:pPr>
            <a:r>
              <a:rPr lang="en-US" sz="1849">
                <a:solidFill>
                  <a:srgbClr val="FFFFFF"/>
                </a:solidFill>
                <a:latin typeface="Poppins"/>
              </a:rPr>
              <a:t>spark-submit --class "cs523.finalProject.SparkSQLHive" </a:t>
            </a:r>
          </a:p>
          <a:p>
            <a:pPr>
              <a:lnSpc>
                <a:spcPts val="2589"/>
              </a:lnSpc>
            </a:pPr>
            <a:r>
              <a:rPr lang="en-US" sz="1849">
                <a:solidFill>
                  <a:srgbClr val="FFFFFF"/>
                </a:solidFill>
                <a:latin typeface="Poppins"/>
              </a:rPr>
              <a:t>      --master yarn /home/cloudera/workspace/finalProject/target/finalProject-0.0.1-SNAPSHOT.jar</a:t>
            </a:r>
          </a:p>
          <a:p>
            <a:pPr>
              <a:lnSpc>
                <a:spcPts val="2589"/>
              </a:lnSpc>
            </a:pPr>
          </a:p>
          <a:p>
            <a:pPr>
              <a:lnSpc>
                <a:spcPts val="2589"/>
              </a:lnSpc>
            </a:pPr>
          </a:p>
          <a:p>
            <a:pPr>
              <a:lnSpc>
                <a:spcPts val="2589"/>
              </a:lnSpc>
            </a:pPr>
            <a:r>
              <a:rPr lang="en-US" sz="1849">
                <a:solidFill>
                  <a:srgbClr val="FFFFFF"/>
                </a:solidFill>
                <a:latin typeface="Poppins"/>
              </a:rPr>
              <a:t>SELECT brand, COUNT(event_type) AS viewed FROM electronics WHERE event_type="view"</a:t>
            </a:r>
          </a:p>
          <a:p>
            <a:pPr>
              <a:lnSpc>
                <a:spcPts val="2589"/>
              </a:lnSpc>
            </a:pPr>
            <a:r>
              <a:rPr lang="en-US" sz="1849">
                <a:solidFill>
                  <a:srgbClr val="FFFFFF"/>
                </a:solidFill>
                <a:latin typeface="Poppins"/>
              </a:rPr>
              <a:t>GROUP BY brand ORDER BY viewed DESC</a:t>
            </a:r>
          </a:p>
          <a:p>
            <a:pPr>
              <a:lnSpc>
                <a:spcPts val="2589"/>
              </a:lnSpc>
            </a:pPr>
          </a:p>
          <a:p>
            <a:pPr>
              <a:lnSpc>
                <a:spcPts val="2589"/>
              </a:lnSpc>
            </a:pPr>
          </a:p>
          <a:p>
            <a:pPr>
              <a:lnSpc>
                <a:spcPts val="2589"/>
              </a:lnSpc>
            </a:pPr>
            <a:r>
              <a:rPr lang="en-US" sz="1849">
                <a:solidFill>
                  <a:srgbClr val="FFFFFF"/>
                </a:solidFill>
                <a:latin typeface="Poppins"/>
              </a:rPr>
              <a:t>SELECT brand, MAX(price) AS highestPrice FROM electronics GROUP BY brand ORDER BY brand LIMIT 7;</a:t>
            </a:r>
          </a:p>
          <a:p>
            <a:pPr>
              <a:lnSpc>
                <a:spcPts val="2589"/>
              </a:lnSpc>
            </a:pPr>
          </a:p>
          <a:p>
            <a:pPr>
              <a:lnSpc>
                <a:spcPts val="2589"/>
              </a:lnSpc>
            </a:pPr>
          </a:p>
          <a:p>
            <a:pPr>
              <a:lnSpc>
                <a:spcPts val="2589"/>
              </a:lnSpc>
              <a:spcBef>
                <a:spcPct val="0"/>
              </a:spcBef>
            </a:pPr>
            <a:r>
              <a:rPr lang="en-US" sz="1849">
                <a:solidFill>
                  <a:srgbClr val="FFFFFF"/>
                </a:solidFill>
                <a:latin typeface="Poppins"/>
              </a:rPr>
              <a:t>SELECT brand, SUM(price) AS highestPrice FROM electronics GROUP BY brand ORDER BY brand LIMIT 7;</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69807" y="877772"/>
            <a:ext cx="4245458"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0" id="10"/>
          <p:cNvSpPr txBox="true"/>
          <p:nvPr/>
        </p:nvSpPr>
        <p:spPr>
          <a:xfrm rot="0">
            <a:off x="9778867" y="3042092"/>
            <a:ext cx="5977034" cy="5031658"/>
          </a:xfrm>
          <a:prstGeom prst="rect">
            <a:avLst/>
          </a:prstGeom>
        </p:spPr>
        <p:txBody>
          <a:bodyPr anchor="t" rtlCol="false" tIns="0" lIns="0" bIns="0" rIns="0">
            <a:spAutoFit/>
          </a:bodyPr>
          <a:lstStyle/>
          <a:p>
            <a:pPr>
              <a:lnSpc>
                <a:spcPts val="2489"/>
              </a:lnSpc>
              <a:spcBef>
                <a:spcPct val="0"/>
              </a:spcBef>
            </a:pPr>
            <a:r>
              <a:rPr lang="en-US" sz="1778">
                <a:solidFill>
                  <a:srgbClr val="FFFFFF"/>
                </a:solidFill>
                <a:latin typeface="Poppins"/>
              </a:rPr>
              <a:t>Similarly, the Science of Consciousness delves into the continuous, ever-changing nature of human awareness and perception. Both concepts emphasize the importance of understanding and adapting to ongoing, evolving information. In a metaphorical sense, Spark Streaming can be seen as analyzing the constant flow of data in the digital world, mirroring the intricate processes underlying the ever-changing landscape of human consciousness explored in the Science of Consciousness. Both highlight the significance of real-time adaptation and analysis in their respective domains, emphasizing the dynamic nature of knowledge and understanding and this can be achieved by diving deep into pure consciousness through Transcendental meditation.</a:t>
            </a:r>
          </a:p>
        </p:txBody>
      </p:sp>
      <p:grpSp>
        <p:nvGrpSpPr>
          <p:cNvPr name="Group 11" id="11"/>
          <p:cNvGrpSpPr/>
          <p:nvPr/>
        </p:nvGrpSpPr>
        <p:grpSpPr>
          <a:xfrm rot="0">
            <a:off x="5116592" y="2000162"/>
            <a:ext cx="1080030" cy="108003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3" id="13"/>
          <p:cNvSpPr txBox="true"/>
          <p:nvPr/>
        </p:nvSpPr>
        <p:spPr>
          <a:xfrm rot="0">
            <a:off x="3660640" y="2094037"/>
            <a:ext cx="10966720"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WHOLENESS OF PROJECT</a:t>
            </a:r>
          </a:p>
        </p:txBody>
      </p:sp>
      <p:sp>
        <p:nvSpPr>
          <p:cNvPr name="TextBox 14" id="14"/>
          <p:cNvSpPr txBox="true"/>
          <p:nvPr/>
        </p:nvSpPr>
        <p:spPr>
          <a:xfrm rot="0">
            <a:off x="3827292" y="8384452"/>
            <a:ext cx="10633416" cy="283210"/>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Poppins"/>
              </a:rPr>
              <a:t>INTEGRATING SCIENCE TECHNOLOGY AND CONSCIOUSNESS</a:t>
            </a:r>
          </a:p>
        </p:txBody>
      </p:sp>
      <p:sp>
        <p:nvSpPr>
          <p:cNvPr name="TextBox 15" id="15"/>
          <p:cNvSpPr txBox="true"/>
          <p:nvPr/>
        </p:nvSpPr>
        <p:spPr>
          <a:xfrm rot="0">
            <a:off x="1481817" y="4458968"/>
            <a:ext cx="5650653" cy="3459902"/>
          </a:xfrm>
          <a:prstGeom prst="rect">
            <a:avLst/>
          </a:prstGeom>
        </p:spPr>
        <p:txBody>
          <a:bodyPr anchor="t" rtlCol="false" tIns="0" lIns="0" bIns="0" rIns="0">
            <a:spAutoFit/>
          </a:bodyPr>
          <a:lstStyle/>
          <a:p>
            <a:pPr>
              <a:lnSpc>
                <a:spcPts val="2496"/>
              </a:lnSpc>
              <a:spcBef>
                <a:spcPct val="0"/>
              </a:spcBef>
            </a:pPr>
            <a:r>
              <a:rPr lang="en-US" sz="1783">
                <a:solidFill>
                  <a:srgbClr val="FFFFFF"/>
                </a:solidFill>
                <a:latin typeface="Poppins"/>
              </a:rPr>
              <a:t>In Spark Streaming, real-time data is processed in micro-batches, enabling rapid analysis and response to live data streams. In this project we have been actively involved with different technologies, we have observed the power of individual technologies but more than that we have emphasized how all those technologies can solve realtime processing of huge amounts of data, monitor them using different visualization tools, and how this amount of data can be stored into a scalable Databases for future use.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1769807" y="877772"/>
            <a:ext cx="4341959"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Freeform 8" id="8"/>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481817" y="6747869"/>
            <a:ext cx="1080030" cy="108003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2" id="12"/>
          <p:cNvSpPr txBox="true"/>
          <p:nvPr/>
        </p:nvSpPr>
        <p:spPr>
          <a:xfrm rot="0">
            <a:off x="1819457" y="6949059"/>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HIVE TABLE</a:t>
            </a:r>
          </a:p>
        </p:txBody>
      </p:sp>
      <p:sp>
        <p:nvSpPr>
          <p:cNvPr name="TextBox 13" id="13"/>
          <p:cNvSpPr txBox="true"/>
          <p:nvPr/>
        </p:nvSpPr>
        <p:spPr>
          <a:xfrm rot="0">
            <a:off x="2715223" y="2075632"/>
            <a:ext cx="12663195" cy="2675890"/>
          </a:xfrm>
          <a:prstGeom prst="rect">
            <a:avLst/>
          </a:prstGeom>
        </p:spPr>
        <p:txBody>
          <a:bodyPr anchor="t" rtlCol="false" tIns="0" lIns="0" bIns="0" rIns="0">
            <a:spAutoFit/>
          </a:bodyPr>
          <a:lstStyle/>
          <a:p>
            <a:pPr>
              <a:lnSpc>
                <a:spcPts val="2659"/>
              </a:lnSpc>
            </a:pPr>
            <a:r>
              <a:rPr lang="en-US" sz="1899">
                <a:solidFill>
                  <a:srgbClr val="FFFFFF"/>
                </a:solidFill>
                <a:latin typeface="Poppins"/>
              </a:rPr>
              <a:t>CREATE EXTERNAL TABLE electronics (event_time STRING, event_type STRING, product_id int, category_id int, category_code STRING, brand STRING, price FLOAT, user_id int, user_session STRING ) ROW FORMAT SERDE 'org.apache.hadoop.hive.serde2.OpenCSVSerde' LOCATION '/home/cloudera/cs523/inputProject' TBLPROPERTIES ('skip.header.line.count'='1');</a:t>
            </a:r>
          </a:p>
          <a:p>
            <a:pPr>
              <a:lnSpc>
                <a:spcPts val="2659"/>
              </a:lnSpc>
            </a:pPr>
          </a:p>
          <a:p>
            <a:pPr>
              <a:lnSpc>
                <a:spcPts val="2659"/>
              </a:lnSpc>
            </a:pPr>
            <a:r>
              <a:rPr lang="en-US" sz="1899">
                <a:solidFill>
                  <a:srgbClr val="FFFFFF"/>
                </a:solidFill>
                <a:latin typeface="Poppins"/>
              </a:rPr>
              <a:t>//Load command</a:t>
            </a:r>
          </a:p>
          <a:p>
            <a:pPr>
              <a:lnSpc>
                <a:spcPts val="2659"/>
              </a:lnSpc>
              <a:spcBef>
                <a:spcPct val="0"/>
              </a:spcBef>
            </a:pPr>
            <a:r>
              <a:rPr lang="en-US" sz="1899">
                <a:solidFill>
                  <a:srgbClr val="FFFFFF"/>
                </a:solidFill>
                <a:latin typeface="Poppins"/>
              </a:rPr>
              <a:t>LOAD DATA INPATH '/user/cloudera/cs523/inputProject/popular_brand_only.csv' OVERWRITE INTO TABLE employee;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84811" y="607952"/>
            <a:ext cx="2993353" cy="870896"/>
            <a:chOff x="0" y="0"/>
            <a:chExt cx="2269857" cy="660400"/>
          </a:xfrm>
        </p:grpSpPr>
        <p:sp>
          <p:nvSpPr>
            <p:cNvPr name="Freeform 6" id="6"/>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7" id="7"/>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7461777" y="7605853"/>
            <a:ext cx="1652447" cy="165244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10" id="10"/>
          <p:cNvGrpSpPr/>
          <p:nvPr/>
        </p:nvGrpSpPr>
        <p:grpSpPr>
          <a:xfrm rot="0">
            <a:off x="10334006" y="2270492"/>
            <a:ext cx="4809425" cy="4809425"/>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2" id="12"/>
          <p:cNvSpPr txBox="true"/>
          <p:nvPr/>
        </p:nvSpPr>
        <p:spPr>
          <a:xfrm rot="0">
            <a:off x="1769807" y="877772"/>
            <a:ext cx="4033156"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3" id="13"/>
          <p:cNvSpPr txBox="true"/>
          <p:nvPr/>
        </p:nvSpPr>
        <p:spPr>
          <a:xfrm rot="0">
            <a:off x="1028700" y="3027700"/>
            <a:ext cx="16230600" cy="2923479"/>
          </a:xfrm>
          <a:prstGeom prst="rect">
            <a:avLst/>
          </a:prstGeom>
        </p:spPr>
        <p:txBody>
          <a:bodyPr anchor="t" rtlCol="false" tIns="0" lIns="0" bIns="0" rIns="0">
            <a:spAutoFit/>
          </a:bodyPr>
          <a:lstStyle/>
          <a:p>
            <a:pPr algn="ctr">
              <a:lnSpc>
                <a:spcPts val="22610"/>
              </a:lnSpc>
              <a:spcBef>
                <a:spcPct val="0"/>
              </a:spcBef>
            </a:pPr>
            <a:r>
              <a:rPr lang="en-US" sz="16150">
                <a:solidFill>
                  <a:srgbClr val="FFFFFF"/>
                </a:solidFill>
                <a:latin typeface="Poppins"/>
              </a:rPr>
              <a:t>THANK YOU</a:t>
            </a:r>
          </a:p>
        </p:txBody>
      </p:sp>
      <p:sp>
        <p:nvSpPr>
          <p:cNvPr name="TextBox 14" id="14"/>
          <p:cNvSpPr txBox="true"/>
          <p:nvPr/>
        </p:nvSpPr>
        <p:spPr>
          <a:xfrm rot="0">
            <a:off x="3613015" y="6197845"/>
            <a:ext cx="7754492" cy="559435"/>
          </a:xfrm>
          <a:prstGeom prst="rect">
            <a:avLst/>
          </a:prstGeom>
        </p:spPr>
        <p:txBody>
          <a:bodyPr anchor="t" rtlCol="false" tIns="0" lIns="0" bIns="0" rIns="0">
            <a:spAutoFit/>
          </a:bodyPr>
          <a:lstStyle/>
          <a:p>
            <a:pPr algn="ctr">
              <a:lnSpc>
                <a:spcPts val="2239"/>
              </a:lnSpc>
              <a:spcBef>
                <a:spcPct val="0"/>
              </a:spcBef>
            </a:pPr>
            <a:r>
              <a:rPr lang="en-US" sz="1599" spc="1279">
                <a:solidFill>
                  <a:srgbClr val="FFFFFF"/>
                </a:solidFill>
                <a:latin typeface="Poppins"/>
              </a:rPr>
              <a:t>BIG DATA TECHNOLOGY WITH PROF.MRUDULA MUKADAM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a:grpSpLocks noChangeAspect="true"/>
          </p:cNvGrpSpPr>
          <p:nvPr/>
        </p:nvGrpSpPr>
        <p:grpSpPr>
          <a:xfrm rot="0">
            <a:off x="1981707" y="3567924"/>
            <a:ext cx="3608318" cy="3608304"/>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121" r="0" b="-121"/>
              </a:stretch>
            </a:blipFill>
          </p:spPr>
        </p:sp>
      </p:grpSp>
      <p:grpSp>
        <p:nvGrpSpPr>
          <p:cNvPr name="Group 11" id="11"/>
          <p:cNvGrpSpPr>
            <a:grpSpLocks noChangeAspect="true"/>
          </p:cNvGrpSpPr>
          <p:nvPr/>
        </p:nvGrpSpPr>
        <p:grpSpPr>
          <a:xfrm rot="0">
            <a:off x="7204606" y="3567924"/>
            <a:ext cx="3608318" cy="3608304"/>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18986" r="0" b="-65900"/>
              </a:stretch>
            </a:blipFill>
          </p:spPr>
        </p:sp>
      </p:grpSp>
      <p:grpSp>
        <p:nvGrpSpPr>
          <p:cNvPr name="Group 13" id="13"/>
          <p:cNvGrpSpPr>
            <a:grpSpLocks noChangeAspect="true"/>
          </p:cNvGrpSpPr>
          <p:nvPr/>
        </p:nvGrpSpPr>
        <p:grpSpPr>
          <a:xfrm rot="0">
            <a:off x="12485857" y="3567924"/>
            <a:ext cx="3608318" cy="3608304"/>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38592" t="-19007" r="0" b="-19007"/>
              </a:stretch>
            </a:blipFill>
          </p:spPr>
        </p:sp>
      </p:grpSp>
      <p:grpSp>
        <p:nvGrpSpPr>
          <p:cNvPr name="Group 15" id="15"/>
          <p:cNvGrpSpPr/>
          <p:nvPr/>
        </p:nvGrpSpPr>
        <p:grpSpPr>
          <a:xfrm rot="0">
            <a:off x="6228590" y="1752134"/>
            <a:ext cx="1080030" cy="1080030"/>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7" id="17"/>
          <p:cNvSpPr txBox="true"/>
          <p:nvPr/>
        </p:nvSpPr>
        <p:spPr>
          <a:xfrm rot="0">
            <a:off x="1769807" y="877772"/>
            <a:ext cx="4071756"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8" id="18"/>
          <p:cNvSpPr txBox="true"/>
          <p:nvPr/>
        </p:nvSpPr>
        <p:spPr>
          <a:xfrm rot="0">
            <a:off x="1769807" y="7540156"/>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BINIAM GHEBREMEDHIN</a:t>
            </a:r>
          </a:p>
        </p:txBody>
      </p:sp>
      <p:sp>
        <p:nvSpPr>
          <p:cNvPr name="TextBox 19" id="19"/>
          <p:cNvSpPr txBox="true"/>
          <p:nvPr/>
        </p:nvSpPr>
        <p:spPr>
          <a:xfrm rot="0">
            <a:off x="1769807" y="7967865"/>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rPr>
              <a:t>SOFTWARE ENGINEER</a:t>
            </a:r>
          </a:p>
        </p:txBody>
      </p:sp>
      <p:sp>
        <p:nvSpPr>
          <p:cNvPr name="TextBox 20" id="20"/>
          <p:cNvSpPr txBox="true"/>
          <p:nvPr/>
        </p:nvSpPr>
        <p:spPr>
          <a:xfrm rot="0">
            <a:off x="7308619" y="7540156"/>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NATSNET GHIRMAY</a:t>
            </a:r>
          </a:p>
        </p:txBody>
      </p:sp>
      <p:sp>
        <p:nvSpPr>
          <p:cNvPr name="TextBox 21" id="21"/>
          <p:cNvSpPr txBox="true"/>
          <p:nvPr/>
        </p:nvSpPr>
        <p:spPr>
          <a:xfrm rot="0">
            <a:off x="7308619" y="7967865"/>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rPr>
              <a:t>SOFTWARE ENGINEER</a:t>
            </a:r>
          </a:p>
        </p:txBody>
      </p:sp>
      <p:sp>
        <p:nvSpPr>
          <p:cNvPr name="TextBox 22" id="22"/>
          <p:cNvSpPr txBox="true"/>
          <p:nvPr/>
        </p:nvSpPr>
        <p:spPr>
          <a:xfrm rot="0">
            <a:off x="12547420" y="7540156"/>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HIDRI GHEBRETNSAE</a:t>
            </a:r>
          </a:p>
        </p:txBody>
      </p:sp>
      <p:sp>
        <p:nvSpPr>
          <p:cNvPr name="TextBox 23" id="23"/>
          <p:cNvSpPr txBox="true"/>
          <p:nvPr/>
        </p:nvSpPr>
        <p:spPr>
          <a:xfrm rot="0">
            <a:off x="12547420" y="7967865"/>
            <a:ext cx="3485193" cy="3587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rPr>
              <a:t>SOFTWARE ENGINEER</a:t>
            </a:r>
          </a:p>
        </p:txBody>
      </p:sp>
      <p:sp>
        <p:nvSpPr>
          <p:cNvPr name="TextBox 24" id="24"/>
          <p:cNvSpPr txBox="true"/>
          <p:nvPr/>
        </p:nvSpPr>
        <p:spPr>
          <a:xfrm rot="0">
            <a:off x="3969749" y="1808637"/>
            <a:ext cx="10348501" cy="900349"/>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MEET 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386501" y="1892214"/>
            <a:ext cx="9364051" cy="5432766"/>
            <a:chOff x="0" y="0"/>
            <a:chExt cx="12485402" cy="7243688"/>
          </a:xfrm>
        </p:grpSpPr>
        <p:pic>
          <p:nvPicPr>
            <p:cNvPr name="Picture 6" id="6"/>
            <p:cNvPicPr>
              <a:picLocks noChangeAspect="true"/>
            </p:cNvPicPr>
            <p:nvPr/>
          </p:nvPicPr>
          <p:blipFill>
            <a:blip r:embed="rId4"/>
            <a:srcRect l="2440" t="0" r="2440" b="0"/>
            <a:stretch>
              <a:fillRect/>
            </a:stretch>
          </p:blipFill>
          <p:spPr>
            <a:xfrm flipH="false" flipV="false">
              <a:off x="0" y="0"/>
              <a:ext cx="12485402" cy="7243688"/>
            </a:xfrm>
            <a:prstGeom prst="rect">
              <a:avLst/>
            </a:prstGeom>
          </p:spPr>
        </p:pic>
      </p:grpSp>
      <p:grpSp>
        <p:nvGrpSpPr>
          <p:cNvPr name="Group 7" id="7"/>
          <p:cNvGrpSpPr/>
          <p:nvPr/>
        </p:nvGrpSpPr>
        <p:grpSpPr>
          <a:xfrm rot="0">
            <a:off x="17461777" y="7605853"/>
            <a:ext cx="1652447" cy="165244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9" id="9"/>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2181487" y="2381935"/>
            <a:ext cx="1080030" cy="108003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2" id="12"/>
          <p:cNvSpPr txBox="true"/>
          <p:nvPr/>
        </p:nvSpPr>
        <p:spPr>
          <a:xfrm rot="0">
            <a:off x="1769807" y="877772"/>
            <a:ext cx="4419160"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3" id="13"/>
          <p:cNvSpPr txBox="true"/>
          <p:nvPr/>
        </p:nvSpPr>
        <p:spPr>
          <a:xfrm rot="0">
            <a:off x="2181487" y="2315260"/>
            <a:ext cx="6007902"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INTRODUCTION</a:t>
            </a:r>
          </a:p>
        </p:txBody>
      </p:sp>
      <p:sp>
        <p:nvSpPr>
          <p:cNvPr name="TextBox 14" id="14"/>
          <p:cNvSpPr txBox="true"/>
          <p:nvPr/>
        </p:nvSpPr>
        <p:spPr>
          <a:xfrm rot="0">
            <a:off x="684811" y="4001749"/>
            <a:ext cx="7222616" cy="6575426"/>
          </a:xfrm>
          <a:prstGeom prst="rect">
            <a:avLst/>
          </a:prstGeom>
        </p:spPr>
        <p:txBody>
          <a:bodyPr anchor="t" rtlCol="false" tIns="0" lIns="0" bIns="0" rIns="0">
            <a:spAutoFit/>
          </a:bodyPr>
          <a:lstStyle/>
          <a:p>
            <a:pPr>
              <a:lnSpc>
                <a:spcPts val="3499"/>
              </a:lnSpc>
            </a:pPr>
            <a:r>
              <a:rPr lang="en-US" sz="2499">
                <a:solidFill>
                  <a:srgbClr val="FFFFFF"/>
                </a:solidFill>
                <a:latin typeface="Poppins"/>
              </a:rPr>
              <a:t>This project is all about the design and implementation of a process to process real-time data from an eCommerce store and visualization of the processed data.</a:t>
            </a:r>
          </a:p>
          <a:p>
            <a:pPr>
              <a:lnSpc>
                <a:spcPts val="3499"/>
              </a:lnSpc>
            </a:pPr>
          </a:p>
          <a:p>
            <a:pPr>
              <a:lnSpc>
                <a:spcPts val="3499"/>
              </a:lnSpc>
            </a:pPr>
            <a:r>
              <a:rPr lang="en-US" sz="2499">
                <a:solidFill>
                  <a:srgbClr val="FFFFFF"/>
                </a:solidFill>
                <a:latin typeface="Poppins"/>
              </a:rPr>
              <a:t>It involves the processing and analyzing of the data and storing it in a scalable distributed database model like HBase for further usage of the data.</a:t>
            </a:r>
          </a:p>
          <a:p>
            <a:pPr>
              <a:lnSpc>
                <a:spcPts val="3499"/>
              </a:lnSpc>
            </a:pPr>
          </a:p>
          <a:p>
            <a:pPr>
              <a:lnSpc>
                <a:spcPts val="3499"/>
              </a:lnSpc>
            </a:pPr>
            <a:r>
              <a:rPr lang="en-US" sz="2499">
                <a:solidFill>
                  <a:srgbClr val="FFFFFF"/>
                </a:solidFill>
                <a:latin typeface="Poppins"/>
              </a:rPr>
              <a:t>The data analysis is done by sparkSQL by executing queries and then the processed data is stored in SQL and NoSQL DBs.</a:t>
            </a:r>
          </a:p>
          <a:p>
            <a:pPr>
              <a:lnSpc>
                <a:spcPts val="3499"/>
              </a:lnSpc>
            </a:pPr>
          </a:p>
          <a:p>
            <a:pPr>
              <a:lnSpc>
                <a:spcPts val="349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0" y="2056099"/>
            <a:ext cx="8230901" cy="8230901"/>
            <a:chOff x="0" y="0"/>
            <a:chExt cx="3282950" cy="3282950"/>
          </a:xfrm>
        </p:grpSpPr>
        <p:sp>
          <p:nvSpPr>
            <p:cNvPr name="Freeform 9" id="9"/>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6"/>
              <a:stretch>
                <a:fillRect l="-21469" t="0" r="-116557" b="0"/>
              </a:stretch>
            </a:blipFill>
          </p:spPr>
        </p:sp>
      </p:grpSp>
      <p:grpSp>
        <p:nvGrpSpPr>
          <p:cNvPr name="Group 10" id="10"/>
          <p:cNvGrpSpPr/>
          <p:nvPr/>
        </p:nvGrpSpPr>
        <p:grpSpPr>
          <a:xfrm rot="0">
            <a:off x="10223643" y="7790797"/>
            <a:ext cx="2216234" cy="765104"/>
            <a:chOff x="0" y="0"/>
            <a:chExt cx="4773358" cy="1647893"/>
          </a:xfrm>
        </p:grpSpPr>
        <p:sp>
          <p:nvSpPr>
            <p:cNvPr name="Freeform 11" id="11"/>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E14761"/>
            </a:solidFill>
          </p:spPr>
        </p:sp>
      </p:grpSp>
      <p:grpSp>
        <p:nvGrpSpPr>
          <p:cNvPr name="Group 12" id="12"/>
          <p:cNvGrpSpPr/>
          <p:nvPr/>
        </p:nvGrpSpPr>
        <p:grpSpPr>
          <a:xfrm rot="0">
            <a:off x="9886920" y="2160874"/>
            <a:ext cx="1080030" cy="108003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4" id="14"/>
          <p:cNvSpPr txBox="true"/>
          <p:nvPr/>
        </p:nvSpPr>
        <p:spPr>
          <a:xfrm rot="0">
            <a:off x="1787331" y="764230"/>
            <a:ext cx="4322659"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5" id="15"/>
          <p:cNvSpPr txBox="true"/>
          <p:nvPr/>
        </p:nvSpPr>
        <p:spPr>
          <a:xfrm rot="0">
            <a:off x="10223643" y="7991663"/>
            <a:ext cx="2216234" cy="315748"/>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Poppins Bold"/>
              </a:rPr>
              <a:t>LEARN MORE</a:t>
            </a:r>
          </a:p>
        </p:txBody>
      </p:sp>
      <p:sp>
        <p:nvSpPr>
          <p:cNvPr name="TextBox 16" id="16"/>
          <p:cNvSpPr txBox="true"/>
          <p:nvPr/>
        </p:nvSpPr>
        <p:spPr>
          <a:xfrm rot="0">
            <a:off x="10224560" y="2381114"/>
            <a:ext cx="5174301" cy="1294543"/>
          </a:xfrm>
          <a:prstGeom prst="rect">
            <a:avLst/>
          </a:prstGeom>
        </p:spPr>
        <p:txBody>
          <a:bodyPr anchor="t" rtlCol="false" tIns="0" lIns="0" bIns="0" rIns="0">
            <a:spAutoFit/>
          </a:bodyPr>
          <a:lstStyle/>
          <a:p>
            <a:pPr>
              <a:lnSpc>
                <a:spcPts val="4975"/>
              </a:lnSpc>
            </a:pPr>
            <a:r>
              <a:rPr lang="en-US" sz="4078">
                <a:solidFill>
                  <a:srgbClr val="FFFFFF"/>
                </a:solidFill>
                <a:latin typeface="Poppins"/>
              </a:rPr>
              <a:t>TECHNOLOGIES USED</a:t>
            </a:r>
          </a:p>
        </p:txBody>
      </p:sp>
      <p:sp>
        <p:nvSpPr>
          <p:cNvPr name="TextBox 17" id="17"/>
          <p:cNvSpPr txBox="true"/>
          <p:nvPr/>
        </p:nvSpPr>
        <p:spPr>
          <a:xfrm rot="0">
            <a:off x="10087924" y="3599457"/>
            <a:ext cx="6968368" cy="6286923"/>
          </a:xfrm>
          <a:prstGeom prst="rect">
            <a:avLst/>
          </a:prstGeom>
        </p:spPr>
        <p:txBody>
          <a:bodyPr anchor="t" rtlCol="false" tIns="0" lIns="0" bIns="0" rIns="0">
            <a:spAutoFit/>
          </a:bodyPr>
          <a:lstStyle/>
          <a:p>
            <a:pPr algn="ctr">
              <a:lnSpc>
                <a:spcPts val="4176"/>
              </a:lnSpc>
            </a:pPr>
            <a:r>
              <a:rPr lang="en-US" sz="2983">
                <a:solidFill>
                  <a:srgbClr val="FFFFFF"/>
                </a:solidFill>
                <a:latin typeface="Poppins"/>
              </a:rPr>
              <a:t>KAFKA</a:t>
            </a:r>
          </a:p>
          <a:p>
            <a:pPr algn="ctr">
              <a:lnSpc>
                <a:spcPts val="4176"/>
              </a:lnSpc>
            </a:pPr>
            <a:r>
              <a:rPr lang="en-US" sz="2983">
                <a:solidFill>
                  <a:srgbClr val="FFFFFF"/>
                </a:solidFill>
                <a:latin typeface="Poppins"/>
              </a:rPr>
              <a:t>HBASE</a:t>
            </a:r>
          </a:p>
          <a:p>
            <a:pPr algn="ctr">
              <a:lnSpc>
                <a:spcPts val="4176"/>
              </a:lnSpc>
            </a:pPr>
            <a:r>
              <a:rPr lang="en-US" sz="2983">
                <a:solidFill>
                  <a:srgbClr val="FFFFFF"/>
                </a:solidFill>
                <a:latin typeface="Poppins"/>
              </a:rPr>
              <a:t>SPARKSQL</a:t>
            </a:r>
          </a:p>
          <a:p>
            <a:pPr algn="ctr">
              <a:lnSpc>
                <a:spcPts val="4176"/>
              </a:lnSpc>
            </a:pPr>
            <a:r>
              <a:rPr lang="en-US" sz="2983">
                <a:solidFill>
                  <a:srgbClr val="FFFFFF"/>
                </a:solidFill>
                <a:latin typeface="Poppins"/>
              </a:rPr>
              <a:t>SPARAK STREAMING</a:t>
            </a:r>
          </a:p>
          <a:p>
            <a:pPr algn="ctr">
              <a:lnSpc>
                <a:spcPts val="4176"/>
              </a:lnSpc>
            </a:pPr>
            <a:r>
              <a:rPr lang="en-US" sz="2983">
                <a:solidFill>
                  <a:srgbClr val="FFFFFF"/>
                </a:solidFill>
                <a:latin typeface="Poppins"/>
              </a:rPr>
              <a:t>HIVE</a:t>
            </a:r>
          </a:p>
          <a:p>
            <a:pPr algn="ctr">
              <a:lnSpc>
                <a:spcPts val="4176"/>
              </a:lnSpc>
            </a:pPr>
            <a:r>
              <a:rPr lang="en-US" sz="2983">
                <a:solidFill>
                  <a:srgbClr val="FFFFFF"/>
                </a:solidFill>
                <a:latin typeface="Poppins"/>
              </a:rPr>
              <a:t>HADOOP</a:t>
            </a:r>
          </a:p>
          <a:p>
            <a:pPr algn="ctr">
              <a:lnSpc>
                <a:spcPts val="4176"/>
              </a:lnSpc>
            </a:pPr>
            <a:r>
              <a:rPr lang="en-US" sz="2983">
                <a:solidFill>
                  <a:srgbClr val="FFFFFF"/>
                </a:solidFill>
                <a:latin typeface="Poppins"/>
              </a:rPr>
              <a:t>DOCKER</a:t>
            </a:r>
          </a:p>
          <a:p>
            <a:pPr algn="ctr">
              <a:lnSpc>
                <a:spcPts val="4176"/>
              </a:lnSpc>
            </a:pPr>
            <a:r>
              <a:rPr lang="en-US" sz="2983">
                <a:solidFill>
                  <a:srgbClr val="FFFFFF"/>
                </a:solidFill>
                <a:latin typeface="Poppins"/>
              </a:rPr>
              <a:t>JAVA</a:t>
            </a:r>
          </a:p>
          <a:p>
            <a:pPr algn="ctr">
              <a:lnSpc>
                <a:spcPts val="4176"/>
              </a:lnSpc>
            </a:pPr>
            <a:r>
              <a:rPr lang="en-US" sz="2983">
                <a:solidFill>
                  <a:srgbClr val="FFFFFF"/>
                </a:solidFill>
                <a:latin typeface="Poppins"/>
              </a:rPr>
              <a:t>PYTHON</a:t>
            </a:r>
          </a:p>
          <a:p>
            <a:pPr algn="ctr">
              <a:lnSpc>
                <a:spcPts val="4176"/>
              </a:lnSpc>
            </a:pPr>
            <a:r>
              <a:rPr lang="en-US" sz="2983">
                <a:solidFill>
                  <a:srgbClr val="FFFFFF"/>
                </a:solidFill>
                <a:latin typeface="Poppins"/>
              </a:rPr>
              <a:t>INTELLIJ</a:t>
            </a:r>
          </a:p>
          <a:p>
            <a:pPr algn="ctr">
              <a:lnSpc>
                <a:spcPts val="4176"/>
              </a:lnSpc>
            </a:pPr>
            <a:r>
              <a:rPr lang="en-US" sz="2983">
                <a:solidFill>
                  <a:srgbClr val="FFFFFF"/>
                </a:solidFill>
                <a:latin typeface="Poppins"/>
              </a:rPr>
              <a:t>VSCODE</a:t>
            </a:r>
          </a:p>
          <a:p>
            <a:pPr algn="ctr">
              <a:lnSpc>
                <a:spcPts val="4176"/>
              </a:lnSpc>
              <a:spcBef>
                <a:spcPct val="0"/>
              </a:spcBef>
            </a:pPr>
            <a:r>
              <a:rPr lang="en-US" sz="2983">
                <a:solidFill>
                  <a:srgbClr val="FFFFFF"/>
                </a:solidFill>
                <a:latin typeface="Poppins"/>
              </a:rPr>
              <a:t>ECLIPSE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5869676" y="607952"/>
            <a:ext cx="1080030" cy="108003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0" id="10"/>
          <p:cNvSpPr/>
          <p:nvPr/>
        </p:nvSpPr>
        <p:spPr>
          <a:xfrm flipH="false" flipV="false" rot="0">
            <a:off x="-450589" y="3089717"/>
            <a:ext cx="12099085" cy="6408649"/>
          </a:xfrm>
          <a:custGeom>
            <a:avLst/>
            <a:gdLst/>
            <a:ahLst/>
            <a:cxnLst/>
            <a:rect r="r" b="b" t="t" l="l"/>
            <a:pathLst>
              <a:path h="6408649" w="12099085">
                <a:moveTo>
                  <a:pt x="0" y="0"/>
                </a:moveTo>
                <a:lnTo>
                  <a:pt x="12099085" y="0"/>
                </a:lnTo>
                <a:lnTo>
                  <a:pt x="12099085" y="6408649"/>
                </a:lnTo>
                <a:lnTo>
                  <a:pt x="0" y="6408649"/>
                </a:lnTo>
                <a:lnTo>
                  <a:pt x="0" y="0"/>
                </a:lnTo>
                <a:close/>
              </a:path>
            </a:pathLst>
          </a:custGeom>
          <a:blipFill>
            <a:blip r:embed="rId6"/>
            <a:stretch>
              <a:fillRect l="0" t="-2377" r="-4306" b="-1806"/>
            </a:stretch>
          </a:blipFill>
        </p:spPr>
      </p:sp>
      <p:sp>
        <p:nvSpPr>
          <p:cNvPr name="TextBox 11" id="11"/>
          <p:cNvSpPr txBox="true"/>
          <p:nvPr/>
        </p:nvSpPr>
        <p:spPr>
          <a:xfrm rot="0">
            <a:off x="1769807" y="877772"/>
            <a:ext cx="3829147"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2" id="12"/>
          <p:cNvSpPr txBox="true"/>
          <p:nvPr/>
        </p:nvSpPr>
        <p:spPr>
          <a:xfrm rot="0">
            <a:off x="6140049" y="858722"/>
            <a:ext cx="6007902"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KAFKA</a:t>
            </a:r>
          </a:p>
        </p:txBody>
      </p:sp>
      <p:sp>
        <p:nvSpPr>
          <p:cNvPr name="TextBox 13" id="13"/>
          <p:cNvSpPr txBox="true"/>
          <p:nvPr/>
        </p:nvSpPr>
        <p:spPr>
          <a:xfrm rot="0">
            <a:off x="10115432" y="560327"/>
            <a:ext cx="7346345" cy="3298577"/>
          </a:xfrm>
          <a:prstGeom prst="rect">
            <a:avLst/>
          </a:prstGeom>
        </p:spPr>
        <p:txBody>
          <a:bodyPr anchor="t" rtlCol="false" tIns="0" lIns="0" bIns="0" rIns="0">
            <a:spAutoFit/>
          </a:bodyPr>
          <a:lstStyle/>
          <a:p>
            <a:pPr>
              <a:lnSpc>
                <a:spcPts val="3231"/>
              </a:lnSpc>
            </a:pPr>
            <a:r>
              <a:rPr lang="en-US" sz="2524">
                <a:solidFill>
                  <a:srgbClr val="FFFFFF"/>
                </a:solidFill>
                <a:latin typeface="Poppins Italics"/>
              </a:rPr>
              <a:t>Apache Kafka is an open-source stream processing platform developed by LinkedIn and donated to the Apache Software Foundation. It is designed for high-throughput, fault-tolerant, and scalable messaging systems. Kafka is commonly used for building real-time data pipelines and streaming applications.</a:t>
            </a:r>
          </a:p>
        </p:txBody>
      </p:sp>
      <p:sp>
        <p:nvSpPr>
          <p:cNvPr name="TextBox 14" id="14"/>
          <p:cNvSpPr txBox="true"/>
          <p:nvPr/>
        </p:nvSpPr>
        <p:spPr>
          <a:xfrm rot="0">
            <a:off x="11648496" y="4619202"/>
            <a:ext cx="6639504" cy="3593592"/>
          </a:xfrm>
          <a:prstGeom prst="rect">
            <a:avLst/>
          </a:prstGeom>
        </p:spPr>
        <p:txBody>
          <a:bodyPr anchor="t" rtlCol="false" tIns="0" lIns="0" bIns="0" rIns="0">
            <a:spAutoFit/>
          </a:bodyPr>
          <a:lstStyle/>
          <a:p>
            <a:pPr algn="ctr">
              <a:lnSpc>
                <a:spcPts val="3528"/>
              </a:lnSpc>
              <a:spcBef>
                <a:spcPct val="0"/>
              </a:spcBef>
            </a:pPr>
            <a:r>
              <a:rPr lang="en-US" sz="2520">
                <a:solidFill>
                  <a:srgbClr val="FFFFFF"/>
                </a:solidFill>
                <a:latin typeface="Poppins Italics"/>
              </a:rPr>
              <a:t>Kafka's architecture consists of producers, topics, brokers, partitions, and consumers. Producers publish messages to topics, which are partitions of data. Brokers manage the storage and communication of these topics, and consumers subscribe to topics to receive the messages.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846004" y="2556545"/>
            <a:ext cx="1058344" cy="1058344"/>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grpSp>
        <p:nvGrpSpPr>
          <p:cNvPr name="Group 11" id="11"/>
          <p:cNvGrpSpPr/>
          <p:nvPr/>
        </p:nvGrpSpPr>
        <p:grpSpPr>
          <a:xfrm rot="0">
            <a:off x="1840157" y="5617272"/>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grpSp>
        <p:nvGrpSpPr>
          <p:cNvPr name="Group 13" id="13"/>
          <p:cNvGrpSpPr/>
          <p:nvPr/>
        </p:nvGrpSpPr>
        <p:grpSpPr>
          <a:xfrm rot="0">
            <a:off x="1916779" y="7740610"/>
            <a:ext cx="1058344" cy="925489"/>
            <a:chOff x="0" y="0"/>
            <a:chExt cx="1913890" cy="1673637"/>
          </a:xfrm>
        </p:grpSpPr>
        <p:sp>
          <p:nvSpPr>
            <p:cNvPr name="Freeform 14" id="14"/>
            <p:cNvSpPr/>
            <p:nvPr/>
          </p:nvSpPr>
          <p:spPr>
            <a:xfrm flipH="false" flipV="false" rot="0">
              <a:off x="0" y="0"/>
              <a:ext cx="1913890" cy="1673637"/>
            </a:xfrm>
            <a:custGeom>
              <a:avLst/>
              <a:gdLst/>
              <a:ahLst/>
              <a:cxnLst/>
              <a:rect r="r" b="b" t="t" l="l"/>
              <a:pathLst>
                <a:path h="1673637" w="1913890">
                  <a:moveTo>
                    <a:pt x="0" y="0"/>
                  </a:moveTo>
                  <a:lnTo>
                    <a:pt x="1913890" y="0"/>
                  </a:lnTo>
                  <a:lnTo>
                    <a:pt x="1913890" y="1673637"/>
                  </a:lnTo>
                  <a:lnTo>
                    <a:pt x="0" y="1673637"/>
                  </a:lnTo>
                  <a:close/>
                </a:path>
              </a:pathLst>
            </a:custGeom>
            <a:solidFill>
              <a:srgbClr val="E14761"/>
            </a:solidFill>
          </p:spPr>
        </p:sp>
      </p:grpSp>
      <p:sp>
        <p:nvSpPr>
          <p:cNvPr name="Freeform 15" id="15"/>
          <p:cNvSpPr/>
          <p:nvPr/>
        </p:nvSpPr>
        <p:spPr>
          <a:xfrm flipH="false" flipV="false" rot="0">
            <a:off x="9682396" y="3085717"/>
            <a:ext cx="6411687" cy="4223790"/>
          </a:xfrm>
          <a:custGeom>
            <a:avLst/>
            <a:gdLst/>
            <a:ahLst/>
            <a:cxnLst/>
            <a:rect r="r" b="b" t="t" l="l"/>
            <a:pathLst>
              <a:path h="4223790" w="6411687">
                <a:moveTo>
                  <a:pt x="0" y="0"/>
                </a:moveTo>
                <a:lnTo>
                  <a:pt x="6411687" y="0"/>
                </a:lnTo>
                <a:lnTo>
                  <a:pt x="6411687" y="4223790"/>
                </a:lnTo>
                <a:lnTo>
                  <a:pt x="0" y="4223790"/>
                </a:lnTo>
                <a:lnTo>
                  <a:pt x="0" y="0"/>
                </a:lnTo>
                <a:close/>
              </a:path>
            </a:pathLst>
          </a:custGeom>
          <a:blipFill>
            <a:blip r:embed="rId8"/>
            <a:stretch>
              <a:fillRect l="-30703" t="-8959" r="-15652" b="-6397"/>
            </a:stretch>
          </a:blipFill>
        </p:spPr>
      </p:sp>
      <p:sp>
        <p:nvSpPr>
          <p:cNvPr name="TextBox 16" id="16"/>
          <p:cNvSpPr txBox="true"/>
          <p:nvPr/>
        </p:nvSpPr>
        <p:spPr>
          <a:xfrm rot="0">
            <a:off x="1769807" y="877772"/>
            <a:ext cx="3859454"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7" id="17"/>
          <p:cNvSpPr txBox="true"/>
          <p:nvPr/>
        </p:nvSpPr>
        <p:spPr>
          <a:xfrm rot="0">
            <a:off x="1916779" y="274186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01</a:t>
            </a:r>
          </a:p>
        </p:txBody>
      </p:sp>
      <p:sp>
        <p:nvSpPr>
          <p:cNvPr name="TextBox 18" id="18"/>
          <p:cNvSpPr txBox="true"/>
          <p:nvPr/>
        </p:nvSpPr>
        <p:spPr>
          <a:xfrm rot="0">
            <a:off x="3344726" y="3173448"/>
            <a:ext cx="5238212" cy="111188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Isolation: Docker provides application isolation by encapsulating them in containers, preventing conflicts between applications and their dependencies.</a:t>
            </a:r>
          </a:p>
        </p:txBody>
      </p:sp>
      <p:sp>
        <p:nvSpPr>
          <p:cNvPr name="TextBox 19" id="19"/>
          <p:cNvSpPr txBox="true"/>
          <p:nvPr/>
        </p:nvSpPr>
        <p:spPr>
          <a:xfrm rot="0">
            <a:off x="1916779" y="5802592"/>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02</a:t>
            </a:r>
          </a:p>
        </p:txBody>
      </p:sp>
      <p:sp>
        <p:nvSpPr>
          <p:cNvPr name="TextBox 20" id="20"/>
          <p:cNvSpPr txBox="true"/>
          <p:nvPr/>
        </p:nvSpPr>
        <p:spPr>
          <a:xfrm rot="0">
            <a:off x="1981707" y="7918222"/>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03</a:t>
            </a:r>
          </a:p>
        </p:txBody>
      </p:sp>
      <p:sp>
        <p:nvSpPr>
          <p:cNvPr name="TextBox 21" id="21"/>
          <p:cNvSpPr txBox="true"/>
          <p:nvPr/>
        </p:nvSpPr>
        <p:spPr>
          <a:xfrm rot="0">
            <a:off x="3344726" y="5569647"/>
            <a:ext cx="5238212" cy="111188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Portability: Containers can run on any system that supports Docker, ensuring applications work consistently across various environments, from development to production.</a:t>
            </a:r>
          </a:p>
        </p:txBody>
      </p:sp>
      <p:sp>
        <p:nvSpPr>
          <p:cNvPr name="TextBox 22" id="22"/>
          <p:cNvSpPr txBox="true"/>
          <p:nvPr/>
        </p:nvSpPr>
        <p:spPr>
          <a:xfrm rot="0">
            <a:off x="3344726" y="7965847"/>
            <a:ext cx="5238212" cy="835660"/>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Rapid Deployment: Docker allows quick deployment of applications, reducing the time from development to deployment significantly.</a:t>
            </a:r>
          </a:p>
        </p:txBody>
      </p:sp>
      <p:sp>
        <p:nvSpPr>
          <p:cNvPr name="TextBox 23" id="23"/>
          <p:cNvSpPr txBox="true"/>
          <p:nvPr/>
        </p:nvSpPr>
        <p:spPr>
          <a:xfrm rot="0">
            <a:off x="11537167" y="7965847"/>
            <a:ext cx="5238212" cy="1664335"/>
          </a:xfrm>
          <a:prstGeom prst="rect">
            <a:avLst/>
          </a:prstGeom>
        </p:spPr>
        <p:txBody>
          <a:bodyPr anchor="t" rtlCol="false" tIns="0" lIns="0" bIns="0" rIns="0">
            <a:spAutoFit/>
          </a:bodyPr>
          <a:lstStyle/>
          <a:p>
            <a:pPr>
              <a:lnSpc>
                <a:spcPts val="2239"/>
              </a:lnSpc>
              <a:spcBef>
                <a:spcPct val="0"/>
              </a:spcBef>
            </a:pPr>
            <a:r>
              <a:rPr lang="en-US" sz="1599">
                <a:solidFill>
                  <a:srgbClr val="FFFFFF"/>
                </a:solidFill>
                <a:latin typeface="Poppins"/>
              </a:rPr>
              <a:t>Collaboration: Docker simplifies collaboration between development and operations teams by providing a consistent environment for both. Developers can create containers locally, and operations teams can deploy them without worrying about compatibility issues.</a:t>
            </a:r>
          </a:p>
        </p:txBody>
      </p:sp>
      <p:sp>
        <p:nvSpPr>
          <p:cNvPr name="TextBox 24" id="24"/>
          <p:cNvSpPr txBox="true"/>
          <p:nvPr/>
        </p:nvSpPr>
        <p:spPr>
          <a:xfrm rot="0">
            <a:off x="6690950" y="846506"/>
            <a:ext cx="6737084" cy="1664757"/>
          </a:xfrm>
          <a:prstGeom prst="rect">
            <a:avLst/>
          </a:prstGeom>
        </p:spPr>
        <p:txBody>
          <a:bodyPr anchor="t" rtlCol="false" tIns="0" lIns="0" bIns="0" rIns="0">
            <a:spAutoFit/>
          </a:bodyPr>
          <a:lstStyle/>
          <a:p>
            <a:pPr algn="ctr">
              <a:lnSpc>
                <a:spcPts val="2216"/>
              </a:lnSpc>
              <a:spcBef>
                <a:spcPct val="0"/>
              </a:spcBef>
            </a:pPr>
            <a:r>
              <a:rPr lang="en-US" sz="1583">
                <a:solidFill>
                  <a:srgbClr val="FFFFFF"/>
                </a:solidFill>
                <a:latin typeface="Poppins"/>
              </a:rPr>
              <a:t>DOCKER IS A PLATFORM FOR DEVELOPING, SHIPPING, AND RUNNING APPLICATIONS IN CONTAINERS. CONTAINERS ARE LIGHTWEIGHT, PORTABLE UNITS THAT PACKAGE APPLICATIONS AND THEIR DEPENDENCIES TOGETHER, ENSURING CONSISTENCY ACROSS DIFFERENT ENVIRONMENTS. HERE'S A BRIEF EXPLANATION OF DOCKER AND ITS KEY USES: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684811" y="727713"/>
            <a:ext cx="453117" cy="433691"/>
          </a:xfrm>
          <a:custGeom>
            <a:avLst/>
            <a:gdLst/>
            <a:ahLst/>
            <a:cxnLst/>
            <a:rect r="r" b="b" t="t" l="l"/>
            <a:pathLst>
              <a:path h="433691" w="453117">
                <a:moveTo>
                  <a:pt x="0" y="0"/>
                </a:moveTo>
                <a:lnTo>
                  <a:pt x="453117" y="0"/>
                </a:lnTo>
                <a:lnTo>
                  <a:pt x="453117" y="433691"/>
                </a:lnTo>
                <a:lnTo>
                  <a:pt x="0" y="4336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677779" y="501348"/>
            <a:ext cx="16230600" cy="5176737"/>
            <a:chOff x="0" y="0"/>
            <a:chExt cx="21640800" cy="6902316"/>
          </a:xfrm>
        </p:grpSpPr>
        <p:pic>
          <p:nvPicPr>
            <p:cNvPr name="Picture 10" id="10"/>
            <p:cNvPicPr>
              <a:picLocks noChangeAspect="true"/>
            </p:cNvPicPr>
            <p:nvPr/>
          </p:nvPicPr>
          <p:blipFill>
            <a:blip r:embed="rId8"/>
            <a:srcRect l="0" t="8901" r="0" b="34269"/>
            <a:stretch>
              <a:fillRect/>
            </a:stretch>
          </p:blipFill>
          <p:spPr>
            <a:xfrm flipH="false" flipV="false">
              <a:off x="0" y="0"/>
              <a:ext cx="21640800" cy="6902316"/>
            </a:xfrm>
            <a:prstGeom prst="rect">
              <a:avLst/>
            </a:prstGeom>
          </p:spPr>
        </p:pic>
      </p:grpSp>
      <p:grpSp>
        <p:nvGrpSpPr>
          <p:cNvPr name="Group 11" id="11"/>
          <p:cNvGrpSpPr/>
          <p:nvPr/>
        </p:nvGrpSpPr>
        <p:grpSpPr>
          <a:xfrm rot="0">
            <a:off x="1481817" y="6747869"/>
            <a:ext cx="1080030" cy="1080030"/>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3" id="13"/>
          <p:cNvSpPr/>
          <p:nvPr/>
        </p:nvSpPr>
        <p:spPr>
          <a:xfrm flipH="false" flipV="false" rot="0">
            <a:off x="1341018" y="5678085"/>
            <a:ext cx="6639928" cy="3805564"/>
          </a:xfrm>
          <a:custGeom>
            <a:avLst/>
            <a:gdLst/>
            <a:ahLst/>
            <a:cxnLst/>
            <a:rect r="r" b="b" t="t" l="l"/>
            <a:pathLst>
              <a:path h="3805564" w="6639928">
                <a:moveTo>
                  <a:pt x="0" y="0"/>
                </a:moveTo>
                <a:lnTo>
                  <a:pt x="6639928" y="0"/>
                </a:lnTo>
                <a:lnTo>
                  <a:pt x="6639928" y="3805565"/>
                </a:lnTo>
                <a:lnTo>
                  <a:pt x="0" y="3805565"/>
                </a:lnTo>
                <a:lnTo>
                  <a:pt x="0" y="0"/>
                </a:lnTo>
                <a:close/>
              </a:path>
            </a:pathLst>
          </a:custGeom>
          <a:blipFill>
            <a:blip r:embed="rId9"/>
            <a:stretch>
              <a:fillRect l="-19474" t="-30334" r="-12208" b="-39470"/>
            </a:stretch>
          </a:blipFill>
        </p:spPr>
      </p:sp>
      <p:sp>
        <p:nvSpPr>
          <p:cNvPr name="TextBox 14" id="14"/>
          <p:cNvSpPr txBox="true"/>
          <p:nvPr/>
        </p:nvSpPr>
        <p:spPr>
          <a:xfrm rot="0">
            <a:off x="1036290" y="778930"/>
            <a:ext cx="3975255"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5" id="15"/>
          <p:cNvSpPr txBox="true"/>
          <p:nvPr/>
        </p:nvSpPr>
        <p:spPr>
          <a:xfrm rot="0">
            <a:off x="9144000" y="5755547"/>
            <a:ext cx="6268537" cy="4461510"/>
          </a:xfrm>
          <a:prstGeom prst="rect">
            <a:avLst/>
          </a:prstGeom>
        </p:spPr>
        <p:txBody>
          <a:bodyPr anchor="t" rtlCol="false" tIns="0" lIns="0" bIns="0" rIns="0">
            <a:spAutoFit/>
          </a:bodyPr>
          <a:lstStyle/>
          <a:p>
            <a:pPr marL="453387" indent="-226693" lvl="1">
              <a:lnSpc>
                <a:spcPts val="2939"/>
              </a:lnSpc>
              <a:buFont typeface="Arial"/>
              <a:buChar char="•"/>
            </a:pPr>
            <a:r>
              <a:rPr lang="en-US" sz="2099">
                <a:solidFill>
                  <a:srgbClr val="FFFFFF"/>
                </a:solidFill>
                <a:latin typeface="Poppins"/>
              </a:rPr>
              <a:t>Plotly is a versatile Python graphing library.</a:t>
            </a:r>
          </a:p>
          <a:p>
            <a:pPr marL="453387" indent="-226693" lvl="1">
              <a:lnSpc>
                <a:spcPts val="2939"/>
              </a:lnSpc>
              <a:buFont typeface="Arial"/>
              <a:buChar char="•"/>
            </a:pPr>
            <a:r>
              <a:rPr lang="en-US" sz="2099">
                <a:solidFill>
                  <a:srgbClr val="FFFFFF"/>
                </a:solidFill>
                <a:latin typeface="Poppins"/>
              </a:rPr>
              <a:t>It creates interactive, high-quality graphs.</a:t>
            </a:r>
          </a:p>
          <a:p>
            <a:pPr marL="453387" indent="-226693" lvl="1">
              <a:lnSpc>
                <a:spcPts val="2939"/>
              </a:lnSpc>
              <a:buFont typeface="Arial"/>
              <a:buChar char="•"/>
            </a:pPr>
            <a:r>
              <a:rPr lang="en-US" sz="2099">
                <a:solidFill>
                  <a:srgbClr val="FFFFFF"/>
                </a:solidFill>
                <a:latin typeface="Poppins"/>
              </a:rPr>
              <a:t>Supports various chart types: lines, bars, 3D plots, and heat maps.</a:t>
            </a:r>
          </a:p>
          <a:p>
            <a:pPr marL="453387" indent="-226693" lvl="1">
              <a:lnSpc>
                <a:spcPts val="2939"/>
              </a:lnSpc>
              <a:buFont typeface="Arial"/>
              <a:buChar char="•"/>
            </a:pPr>
            <a:r>
              <a:rPr lang="en-US" sz="2099">
                <a:solidFill>
                  <a:srgbClr val="FFFFFF"/>
                </a:solidFill>
                <a:latin typeface="Poppins"/>
              </a:rPr>
              <a:t>Allows zooming, panning, and hovering over data points for insights.</a:t>
            </a:r>
          </a:p>
          <a:p>
            <a:pPr marL="453387" indent="-226693" lvl="1">
              <a:lnSpc>
                <a:spcPts val="2939"/>
              </a:lnSpc>
              <a:buFont typeface="Arial"/>
              <a:buChar char="•"/>
            </a:pPr>
            <a:r>
              <a:rPr lang="en-US" sz="2099">
                <a:solidFill>
                  <a:srgbClr val="FFFFFF"/>
                </a:solidFill>
                <a:latin typeface="Poppins"/>
              </a:rPr>
              <a:t>Operates seamlessly online and offline.</a:t>
            </a:r>
          </a:p>
          <a:p>
            <a:pPr marL="453387" indent="-226693" lvl="1">
              <a:lnSpc>
                <a:spcPts val="2939"/>
              </a:lnSpc>
              <a:buFont typeface="Arial"/>
              <a:buChar char="•"/>
            </a:pPr>
            <a:r>
              <a:rPr lang="en-US" sz="2099">
                <a:solidFill>
                  <a:srgbClr val="FFFFFF"/>
                </a:solidFill>
                <a:latin typeface="Poppins"/>
              </a:rPr>
              <a:t>In offline mode, visualize plots in local environments like Jupyter Notebooks.</a:t>
            </a:r>
          </a:p>
          <a:p>
            <a:pPr marL="453387" indent="-226693" lvl="1">
              <a:lnSpc>
                <a:spcPts val="2939"/>
              </a:lnSpc>
              <a:spcBef>
                <a:spcPct val="0"/>
              </a:spcBef>
              <a:buFont typeface="Arial"/>
              <a:buChar char="•"/>
            </a:pPr>
            <a:r>
              <a:rPr lang="en-US" sz="2099">
                <a:solidFill>
                  <a:srgbClr val="FFFFFF"/>
                </a:solidFill>
                <a:latin typeface="Poppins"/>
              </a:rPr>
              <a:t>In online mode, it offers collaborative features for storing, sharing, and teamwork.</a:t>
            </a:r>
          </a:p>
          <a:p>
            <a:pPr>
              <a:lnSpc>
                <a:spcPts val="293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2054622" y="2780286"/>
            <a:ext cx="10535820" cy="6794513"/>
          </a:xfrm>
          <a:custGeom>
            <a:avLst/>
            <a:gdLst/>
            <a:ahLst/>
            <a:cxnLst/>
            <a:rect r="r" b="b" t="t" l="l"/>
            <a:pathLst>
              <a:path h="6794513" w="10535820">
                <a:moveTo>
                  <a:pt x="0" y="0"/>
                </a:moveTo>
                <a:lnTo>
                  <a:pt x="10535820" y="0"/>
                </a:lnTo>
                <a:lnTo>
                  <a:pt x="10535820" y="6794513"/>
                </a:lnTo>
                <a:lnTo>
                  <a:pt x="0" y="6794513"/>
                </a:lnTo>
                <a:lnTo>
                  <a:pt x="0" y="0"/>
                </a:lnTo>
                <a:close/>
              </a:path>
            </a:pathLst>
          </a:custGeom>
          <a:blipFill>
            <a:blip r:embed="rId2"/>
            <a:stretch>
              <a:fillRect l="0" t="-4060" r="0" b="-4060"/>
            </a:stretch>
          </a:blipFill>
        </p:spPr>
      </p:sp>
      <p:sp>
        <p:nvSpPr>
          <p:cNvPr name="TextBox 3" id="3"/>
          <p:cNvSpPr txBox="true"/>
          <p:nvPr/>
        </p:nvSpPr>
        <p:spPr>
          <a:xfrm rot="0">
            <a:off x="5304299" y="115201"/>
            <a:ext cx="8132650" cy="1387263"/>
          </a:xfrm>
          <a:prstGeom prst="rect">
            <a:avLst/>
          </a:prstGeom>
        </p:spPr>
        <p:txBody>
          <a:bodyPr anchor="t" rtlCol="false" tIns="0" lIns="0" bIns="0" rIns="0">
            <a:spAutoFit/>
          </a:bodyPr>
          <a:lstStyle/>
          <a:p>
            <a:pPr algn="ctr">
              <a:lnSpc>
                <a:spcPts val="5436"/>
              </a:lnSpc>
              <a:spcBef>
                <a:spcPct val="0"/>
              </a:spcBef>
            </a:pPr>
            <a:r>
              <a:rPr lang="en-US" sz="3883">
                <a:solidFill>
                  <a:srgbClr val="FFFFFF"/>
                </a:solidFill>
                <a:latin typeface="Poppins Bold"/>
              </a:rPr>
              <a:t>PROJECT FLOW - STREAMING PIPELINE</a:t>
            </a:r>
          </a:p>
        </p:txBody>
      </p:sp>
      <p:sp>
        <p:nvSpPr>
          <p:cNvPr name="TextBox 4" id="4"/>
          <p:cNvSpPr txBox="true"/>
          <p:nvPr/>
        </p:nvSpPr>
        <p:spPr>
          <a:xfrm rot="0">
            <a:off x="1225982" y="3907066"/>
            <a:ext cx="2838078" cy="425237"/>
          </a:xfrm>
          <a:prstGeom prst="rect">
            <a:avLst/>
          </a:prstGeom>
        </p:spPr>
        <p:txBody>
          <a:bodyPr anchor="t" rtlCol="false" tIns="0" lIns="0" bIns="0" rIns="0">
            <a:spAutoFit/>
          </a:bodyPr>
          <a:lstStyle/>
          <a:p>
            <a:pPr algn="ctr">
              <a:lnSpc>
                <a:spcPts val="3336"/>
              </a:lnSpc>
              <a:spcBef>
                <a:spcPct val="0"/>
              </a:spcBef>
            </a:pPr>
            <a:r>
              <a:rPr lang="en-US" sz="2383">
                <a:solidFill>
                  <a:srgbClr val="FFFFFF"/>
                </a:solidFill>
                <a:latin typeface="Poppins"/>
              </a:rPr>
              <a:t>E-commerce store</a:t>
            </a:r>
          </a:p>
        </p:txBody>
      </p:sp>
      <p:sp>
        <p:nvSpPr>
          <p:cNvPr name="TextBox 5" id="5"/>
          <p:cNvSpPr txBox="true"/>
          <p:nvPr/>
        </p:nvSpPr>
        <p:spPr>
          <a:xfrm rot="0">
            <a:off x="7556809" y="6549193"/>
            <a:ext cx="3313212" cy="425237"/>
          </a:xfrm>
          <a:prstGeom prst="rect">
            <a:avLst/>
          </a:prstGeom>
        </p:spPr>
        <p:txBody>
          <a:bodyPr anchor="t" rtlCol="false" tIns="0" lIns="0" bIns="0" rIns="0">
            <a:spAutoFit/>
          </a:bodyPr>
          <a:lstStyle/>
          <a:p>
            <a:pPr algn="ctr">
              <a:lnSpc>
                <a:spcPts val="3336"/>
              </a:lnSpc>
              <a:spcBef>
                <a:spcPct val="0"/>
              </a:spcBef>
            </a:pPr>
            <a:r>
              <a:rPr lang="en-US" sz="2383">
                <a:solidFill>
                  <a:srgbClr val="FFFFFF"/>
                </a:solidFill>
                <a:latin typeface="Poppins"/>
              </a:rPr>
              <a:t>E-commerce Analysis</a:t>
            </a:r>
          </a:p>
        </p:txBody>
      </p:sp>
      <p:sp>
        <p:nvSpPr>
          <p:cNvPr name="TextBox 6" id="6"/>
          <p:cNvSpPr txBox="true"/>
          <p:nvPr/>
        </p:nvSpPr>
        <p:spPr>
          <a:xfrm rot="0">
            <a:off x="2227591" y="5931586"/>
            <a:ext cx="2838078" cy="425237"/>
          </a:xfrm>
          <a:prstGeom prst="rect">
            <a:avLst/>
          </a:prstGeom>
        </p:spPr>
        <p:txBody>
          <a:bodyPr anchor="t" rtlCol="false" tIns="0" lIns="0" bIns="0" rIns="0">
            <a:spAutoFit/>
          </a:bodyPr>
          <a:lstStyle/>
          <a:p>
            <a:pPr algn="ctr">
              <a:lnSpc>
                <a:spcPts val="3336"/>
              </a:lnSpc>
              <a:spcBef>
                <a:spcPct val="0"/>
              </a:spcBef>
            </a:pPr>
            <a:r>
              <a:rPr lang="en-US" sz="2383">
                <a:solidFill>
                  <a:srgbClr val="FFFFFF"/>
                </a:solidFill>
                <a:latin typeface="Poppins"/>
              </a:rPr>
              <a:t>E-commerce store</a:t>
            </a:r>
          </a:p>
        </p:txBody>
      </p:sp>
      <p:sp>
        <p:nvSpPr>
          <p:cNvPr name="TextBox 7" id="7"/>
          <p:cNvSpPr txBox="true"/>
          <p:nvPr/>
        </p:nvSpPr>
        <p:spPr>
          <a:xfrm rot="0">
            <a:off x="8944423" y="3548504"/>
            <a:ext cx="3313212" cy="425237"/>
          </a:xfrm>
          <a:prstGeom prst="rect">
            <a:avLst/>
          </a:prstGeom>
        </p:spPr>
        <p:txBody>
          <a:bodyPr anchor="t" rtlCol="false" tIns="0" lIns="0" bIns="0" rIns="0">
            <a:spAutoFit/>
          </a:bodyPr>
          <a:lstStyle/>
          <a:p>
            <a:pPr algn="ctr">
              <a:lnSpc>
                <a:spcPts val="3336"/>
              </a:lnSpc>
              <a:spcBef>
                <a:spcPct val="0"/>
              </a:spcBef>
            </a:pPr>
            <a:r>
              <a:rPr lang="en-US" sz="2383">
                <a:solidFill>
                  <a:srgbClr val="FFFFFF"/>
                </a:solidFill>
                <a:latin typeface="Poppins"/>
              </a:rPr>
              <a:t>E-commerce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481817" y="6747869"/>
            <a:ext cx="1080030" cy="10800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1" id="11"/>
          <p:cNvSpPr/>
          <p:nvPr/>
        </p:nvSpPr>
        <p:spPr>
          <a:xfrm flipH="false" flipV="false" rot="0">
            <a:off x="2021832" y="1702697"/>
            <a:ext cx="13708378" cy="4949272"/>
          </a:xfrm>
          <a:custGeom>
            <a:avLst/>
            <a:gdLst/>
            <a:ahLst/>
            <a:cxnLst/>
            <a:rect r="r" b="b" t="t" l="l"/>
            <a:pathLst>
              <a:path h="4949272" w="13708378">
                <a:moveTo>
                  <a:pt x="0" y="0"/>
                </a:moveTo>
                <a:lnTo>
                  <a:pt x="13708378" y="0"/>
                </a:lnTo>
                <a:lnTo>
                  <a:pt x="13708378" y="4949272"/>
                </a:lnTo>
                <a:lnTo>
                  <a:pt x="0" y="4949272"/>
                </a:lnTo>
                <a:lnTo>
                  <a:pt x="0" y="0"/>
                </a:lnTo>
                <a:close/>
              </a:path>
            </a:pathLst>
          </a:custGeom>
          <a:blipFill>
            <a:blip r:embed="rId8"/>
            <a:stretch>
              <a:fillRect l="-1454" t="0" r="-1454" b="0"/>
            </a:stretch>
          </a:blipFill>
        </p:spPr>
      </p:sp>
      <p:sp>
        <p:nvSpPr>
          <p:cNvPr name="TextBox 12" id="12"/>
          <p:cNvSpPr txBox="true"/>
          <p:nvPr/>
        </p:nvSpPr>
        <p:spPr>
          <a:xfrm rot="0">
            <a:off x="1769807" y="877772"/>
            <a:ext cx="4000060"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MAHARISHI INTERNATIONAL UNIVERSITY</a:t>
            </a:r>
          </a:p>
        </p:txBody>
      </p:sp>
      <p:sp>
        <p:nvSpPr>
          <p:cNvPr name="TextBox 13" id="13"/>
          <p:cNvSpPr txBox="true"/>
          <p:nvPr/>
        </p:nvSpPr>
        <p:spPr>
          <a:xfrm rot="0">
            <a:off x="1981707" y="7243445"/>
            <a:ext cx="7576320" cy="1388999"/>
          </a:xfrm>
          <a:prstGeom prst="rect">
            <a:avLst/>
          </a:prstGeom>
        </p:spPr>
        <p:txBody>
          <a:bodyPr anchor="t" rtlCol="false" tIns="0" lIns="0" bIns="0" rIns="0">
            <a:spAutoFit/>
          </a:bodyPr>
          <a:lstStyle/>
          <a:p>
            <a:pPr>
              <a:lnSpc>
                <a:spcPts val="5368"/>
              </a:lnSpc>
            </a:pPr>
            <a:r>
              <a:rPr lang="en-US" sz="4400">
                <a:solidFill>
                  <a:srgbClr val="FFFFFF"/>
                </a:solidFill>
                <a:latin typeface="Poppins Bold"/>
              </a:rPr>
              <a:t>SAMPLE STREAMING DATA TO APACHE KAFKA </a:t>
            </a:r>
          </a:p>
        </p:txBody>
      </p:sp>
      <p:sp>
        <p:nvSpPr>
          <p:cNvPr name="TextBox 14" id="14"/>
          <p:cNvSpPr txBox="true"/>
          <p:nvPr/>
        </p:nvSpPr>
        <p:spPr>
          <a:xfrm rot="0">
            <a:off x="10190693" y="6958584"/>
            <a:ext cx="6268537" cy="1675765"/>
          </a:xfrm>
          <a:prstGeom prst="rect">
            <a:avLst/>
          </a:prstGeom>
        </p:spPr>
        <p:txBody>
          <a:bodyPr anchor="t" rtlCol="false" tIns="0" lIns="0" bIns="0" rIns="0">
            <a:spAutoFit/>
          </a:bodyPr>
          <a:lstStyle/>
          <a:p>
            <a:pPr>
              <a:lnSpc>
                <a:spcPts val="2659"/>
              </a:lnSpc>
              <a:spcBef>
                <a:spcPct val="0"/>
              </a:spcBef>
            </a:pPr>
            <a:r>
              <a:rPr lang="en-US" sz="1899">
                <a:solidFill>
                  <a:srgbClr val="FFFFFF"/>
                </a:solidFill>
                <a:latin typeface="Poppins"/>
              </a:rPr>
              <a:t>The Data is streamed to Apache Kafka from the producers where the Kafka cluster puts it into different brokers and notifies the different consumers that have subscribed to the specific topic.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DAFwRB41cs8</dc:identifier>
  <dcterms:modified xsi:type="dcterms:W3CDTF">2011-08-01T06:04:30Z</dcterms:modified>
  <cp:revision>1</cp:revision>
  <dc:title>BIG DATA TECHNOLOGY PRESENTATION</dc:title>
</cp:coreProperties>
</file>